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8" r:id="rId2"/>
    <p:sldId id="257" r:id="rId3"/>
    <p:sldId id="260" r:id="rId4"/>
    <p:sldId id="266" r:id="rId5"/>
    <p:sldId id="259" r:id="rId6"/>
    <p:sldId id="264" r:id="rId7"/>
    <p:sldId id="263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A1CFD-BFF0-48BC-9BA5-4974D7A6AB15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s.nyc.ny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102" y="1957245"/>
            <a:ext cx="5890191" cy="2507004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cs typeface="Aharoni" panose="02010803020104030203" pitchFamily="2" charset="-79"/>
              </a:rPr>
              <a:t>PENSION</a:t>
            </a:r>
            <a:br>
              <a:rPr lang="en-US" sz="54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en-US" sz="4000" dirty="0">
                <a:solidFill>
                  <a:schemeClr val="tx1"/>
                </a:solidFill>
                <a:cs typeface="Aharoni" panose="02010803020104030203" pitchFamily="2" charset="-79"/>
              </a:rPr>
              <a:t>&amp;</a:t>
            </a:r>
            <a:br>
              <a:rPr lang="en-US" sz="5400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en-US" sz="5400" dirty="0">
                <a:solidFill>
                  <a:schemeClr val="tx1"/>
                </a:solidFill>
                <a:cs typeface="Aharoni" panose="02010803020104030203" pitchFamily="2" charset="-79"/>
              </a:rPr>
              <a:t>RETIREMENT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18" y="55013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643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20" y="107577"/>
            <a:ext cx="8764871" cy="8220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TDA Investment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9462" y="1044471"/>
            <a:ext cx="7581901" cy="5573301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/>
              <a:t>TDA funds</a:t>
            </a:r>
          </a:p>
          <a:p>
            <a:pPr lvl="1">
              <a:buFont typeface="Arial"/>
              <a:buChar char="•"/>
            </a:pPr>
            <a:r>
              <a:rPr lang="en-US" dirty="0"/>
              <a:t>Fixed Return Fund</a:t>
            </a:r>
          </a:p>
          <a:p>
            <a:pPr lvl="1">
              <a:buFont typeface="Arial"/>
              <a:buChar char="•"/>
            </a:pPr>
            <a:r>
              <a:rPr lang="en-US" dirty="0"/>
              <a:t>Diversified Equity Fund* </a:t>
            </a:r>
          </a:p>
          <a:p>
            <a:pPr lvl="1">
              <a:buFont typeface="Arial"/>
              <a:buChar char="•"/>
            </a:pPr>
            <a:r>
              <a:rPr lang="en-US" dirty="0"/>
              <a:t>Balanced Fund* </a:t>
            </a:r>
          </a:p>
          <a:p>
            <a:pPr lvl="1">
              <a:buFont typeface="Arial"/>
              <a:buChar char="•"/>
            </a:pPr>
            <a:r>
              <a:rPr lang="en-US" dirty="0"/>
              <a:t>International Equity Fund*</a:t>
            </a:r>
          </a:p>
          <a:p>
            <a:pPr lvl="1">
              <a:buFont typeface="Arial"/>
              <a:buChar char="•"/>
            </a:pPr>
            <a:r>
              <a:rPr lang="en-US" dirty="0"/>
              <a:t>Sustainable Equity Fund*</a:t>
            </a:r>
          </a:p>
          <a:p>
            <a:pPr lvl="1">
              <a:buFont typeface="Arial"/>
              <a:buChar char="•"/>
            </a:pPr>
            <a:r>
              <a:rPr lang="en-US" dirty="0"/>
              <a:t>U.S. Equity Index Fund*</a:t>
            </a:r>
          </a:p>
          <a:p>
            <a:pPr lvl="1">
              <a:buFont typeface="Arial"/>
              <a:buChar char="•"/>
            </a:pPr>
            <a:r>
              <a:rPr lang="en-US" dirty="0"/>
              <a:t>International Equity Index Fund*</a:t>
            </a:r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*Based on the monthly unit values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TDA retirement options</a:t>
            </a:r>
          </a:p>
          <a:p>
            <a:pPr lvl="1">
              <a:buFont typeface="Arial"/>
              <a:buChar char="•"/>
            </a:pPr>
            <a:r>
              <a:rPr lang="en-US" dirty="0"/>
              <a:t>Direct rollover</a:t>
            </a:r>
          </a:p>
          <a:p>
            <a:pPr lvl="1">
              <a:buFont typeface="Arial"/>
              <a:buChar char="•"/>
            </a:pPr>
            <a:r>
              <a:rPr lang="en-US" dirty="0"/>
              <a:t>Annuitization</a:t>
            </a:r>
          </a:p>
          <a:p>
            <a:pPr lvl="1">
              <a:buFont typeface="Arial"/>
              <a:buChar char="•"/>
            </a:pPr>
            <a:r>
              <a:rPr lang="en-US" dirty="0"/>
              <a:t>Deferral </a:t>
            </a:r>
          </a:p>
          <a:p>
            <a:pPr lvl="2">
              <a:buFont typeface="Arial"/>
              <a:buChar char="•"/>
            </a:pPr>
            <a:r>
              <a:rPr lang="en-US" dirty="0"/>
              <a:t>RMD</a:t>
            </a:r>
          </a:p>
          <a:p>
            <a:pPr lvl="2">
              <a:buFont typeface="Arial"/>
              <a:buChar char="•"/>
            </a:pPr>
            <a:r>
              <a:rPr lang="en-US" dirty="0"/>
              <a:t>Withdrawal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9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1209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Membership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9462" y="1119674"/>
            <a:ext cx="7581901" cy="5590012"/>
          </a:xfrm>
        </p:spPr>
        <p:txBody>
          <a:bodyPr/>
          <a:lstStyle/>
          <a:p>
            <a:r>
              <a:rPr lang="en-US" u="sng" dirty="0"/>
              <a:t>Service Credit</a:t>
            </a:r>
          </a:p>
          <a:p>
            <a:pPr lvl="1">
              <a:buFont typeface="Arial"/>
              <a:buChar char="•"/>
            </a:pPr>
            <a:r>
              <a:rPr lang="en-US" dirty="0"/>
              <a:t>Membership service</a:t>
            </a:r>
          </a:p>
          <a:p>
            <a:pPr lvl="1">
              <a:buFont typeface="Arial"/>
              <a:buChar char="•"/>
            </a:pPr>
            <a:r>
              <a:rPr lang="en-US" dirty="0"/>
              <a:t>Transferred service</a:t>
            </a:r>
          </a:p>
          <a:p>
            <a:pPr lvl="1">
              <a:buFont typeface="Arial"/>
              <a:buChar char="•"/>
            </a:pPr>
            <a:r>
              <a:rPr lang="en-US" dirty="0"/>
              <a:t>Prior service</a:t>
            </a:r>
          </a:p>
          <a:p>
            <a:pPr lvl="1">
              <a:buFont typeface="Arial"/>
              <a:buChar char="•"/>
            </a:pPr>
            <a:r>
              <a:rPr lang="en-US" dirty="0"/>
              <a:t>Amann service</a:t>
            </a:r>
          </a:p>
          <a:p>
            <a:pPr lvl="1">
              <a:buFont typeface="Arial"/>
              <a:buChar char="•"/>
            </a:pPr>
            <a:r>
              <a:rPr lang="en-US" dirty="0"/>
              <a:t>Military service</a:t>
            </a:r>
          </a:p>
          <a:p>
            <a:pPr marL="403225" lvl="1" indent="0">
              <a:buNone/>
            </a:pPr>
            <a:r>
              <a:rPr lang="en-US" dirty="0"/>
              <a:t>_____________________</a:t>
            </a:r>
          </a:p>
          <a:p>
            <a:pPr marL="403225" lvl="1" indent="0">
              <a:buNone/>
            </a:pPr>
            <a:r>
              <a:rPr lang="en-US" dirty="0"/>
              <a:t>Total Service Credit</a:t>
            </a:r>
          </a:p>
          <a:p>
            <a:pPr marL="403225" lvl="1" indent="0">
              <a:buNone/>
            </a:pPr>
            <a:endParaRPr lang="en-US" dirty="0"/>
          </a:p>
          <a:p>
            <a:pPr marL="403225" lvl="1" indent="0" algn="ctr">
              <a:buNone/>
            </a:pPr>
            <a:r>
              <a:rPr lang="en-US" u="sng" dirty="0"/>
              <a:t>Service Credit Available For Purchase</a:t>
            </a:r>
          </a:p>
          <a:p>
            <a:pPr marL="403225" lvl="1" indent="0" algn="ctr">
              <a:buNone/>
            </a:pPr>
            <a:r>
              <a:rPr lang="en-US" dirty="0"/>
              <a:t>You may purchase credit for optional service. </a:t>
            </a:r>
            <a:br>
              <a:rPr lang="en-US" dirty="0"/>
            </a:br>
            <a:r>
              <a:rPr lang="en-US" dirty="0"/>
              <a:t>To obtain a cost letter contact TRS at </a:t>
            </a:r>
            <a:br>
              <a:rPr lang="en-US" dirty="0"/>
            </a:br>
            <a:r>
              <a:rPr lang="en-US" dirty="0"/>
              <a:t>(888)8NYC-TRS  / (888)869-2877  </a:t>
            </a:r>
            <a:br>
              <a:rPr lang="en-US" dirty="0"/>
            </a:br>
            <a:r>
              <a:rPr lang="en-US" dirty="0"/>
              <a:t>or visit </a:t>
            </a:r>
            <a:r>
              <a:rPr lang="en-US" dirty="0">
                <a:hlinkClick r:id="rId2"/>
              </a:rPr>
              <a:t>http://www.trs.nyc.ny.us</a:t>
            </a:r>
            <a:r>
              <a:rPr lang="en-US" dirty="0"/>
              <a:t> </a:t>
            </a:r>
          </a:p>
          <a:p>
            <a:pPr marL="403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317519"/>
            <a:ext cx="7581901" cy="688321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Beneficiaries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930" y="1470615"/>
            <a:ext cx="8413942" cy="4712655"/>
          </a:xfrm>
        </p:spPr>
        <p:txBody>
          <a:bodyPr>
            <a:normAutofit/>
          </a:bodyPr>
          <a:lstStyle/>
          <a:p>
            <a:r>
              <a:rPr lang="en-US" dirty="0"/>
              <a:t>QPP Beneficiaries</a:t>
            </a:r>
          </a:p>
          <a:p>
            <a:pPr lvl="1">
              <a:buFont typeface="Arial"/>
              <a:buChar char="•"/>
            </a:pPr>
            <a:r>
              <a:rPr lang="en-US" dirty="0"/>
              <a:t>Death benefit </a:t>
            </a:r>
          </a:p>
          <a:p>
            <a:pPr lvl="2">
              <a:buFont typeface="Arial"/>
              <a:buChar char="•"/>
            </a:pPr>
            <a:r>
              <a:rPr lang="en-US" dirty="0"/>
              <a:t>Plan #2 – One Year’s salary, up t o a maximum of three years salary plus MCAF and ASAF. (reduces after retirement – 1</a:t>
            </a:r>
            <a:r>
              <a:rPr lang="en-US" baseline="30000" dirty="0"/>
              <a:t>st</a:t>
            </a:r>
            <a:r>
              <a:rPr lang="en-US" dirty="0"/>
              <a:t> year 50%  2</a:t>
            </a:r>
            <a:r>
              <a:rPr lang="en-US" baseline="30000" dirty="0"/>
              <a:t>nd</a:t>
            </a:r>
            <a:r>
              <a:rPr lang="en-US" dirty="0"/>
              <a:t> year 25%  3</a:t>
            </a:r>
            <a:r>
              <a:rPr lang="en-US" baseline="30000" dirty="0"/>
              <a:t>rd</a:t>
            </a:r>
            <a:r>
              <a:rPr lang="en-US" dirty="0"/>
              <a:t> year and all years after 10%)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TDA Beneficiaries</a:t>
            </a:r>
          </a:p>
          <a:p>
            <a:pPr>
              <a:buFont typeface="Arial"/>
              <a:buChar char="•"/>
            </a:pPr>
            <a:r>
              <a:rPr lang="en-US" dirty="0"/>
              <a:t>Fractional Beneficiaries</a:t>
            </a:r>
          </a:p>
          <a:p>
            <a:pPr>
              <a:buFont typeface="Arial"/>
              <a:buChar char="•"/>
            </a:pPr>
            <a:r>
              <a:rPr lang="en-US" dirty="0"/>
              <a:t>QPP Beneficiaries (available options at retirement)</a:t>
            </a:r>
          </a:p>
        </p:txBody>
      </p:sp>
    </p:spTree>
    <p:extLst>
      <p:ext uri="{BB962C8B-B14F-4D97-AF65-F5344CB8AC3E}">
        <p14:creationId xmlns:p14="http://schemas.microsoft.com/office/powerpoint/2010/main" val="414262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59" y="107578"/>
            <a:ext cx="8401113" cy="126277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Computation of Allowance</a:t>
            </a:r>
            <a:br>
              <a:rPr lang="en-US" dirty="0"/>
            </a:br>
            <a:r>
              <a:rPr lang="en-US" sz="3600" i="1" dirty="0"/>
              <a:t>Service Retirement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674054"/>
            <a:ext cx="7886114" cy="4318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Tier III/IV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3% contribution for 10 years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Fewer than 20 years =1.67% x number of years x FAS*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20 – 30 years= 2% x number of years x FAS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More than 30 years = 60% for first 30 years, each additional year above 30 years @ 1.5%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In addition a benefit on the Annuity Savings Accumulation Fund (ASAF)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Reduction for early retirement between ages of 55 and 62 with fewer than 30 years of service**</a:t>
            </a:r>
          </a:p>
          <a:p>
            <a:pPr marL="403225" lvl="1" indent="0">
              <a:spcBef>
                <a:spcPts val="0"/>
              </a:spcBef>
              <a:buNone/>
            </a:pPr>
            <a:endParaRPr lang="en-US" sz="2000" dirty="0"/>
          </a:p>
          <a:p>
            <a:pPr marL="403225" lvl="1" indent="0">
              <a:spcBef>
                <a:spcPts val="0"/>
              </a:spcBef>
              <a:buNone/>
            </a:pPr>
            <a:r>
              <a:rPr lang="en-US" sz="2000" dirty="0"/>
              <a:t>* FAS- Average earned salary of best three consecutive years with certain limitations.</a:t>
            </a:r>
          </a:p>
          <a:p>
            <a:pPr marL="403225" lvl="1" indent="0">
              <a:spcBef>
                <a:spcPts val="0"/>
              </a:spcBef>
              <a:buNone/>
            </a:pPr>
            <a:r>
              <a:rPr lang="en-US" sz="2000" dirty="0"/>
              <a:t>** Unless enrolled in 55/25 or 55/27 program </a:t>
            </a:r>
          </a:p>
          <a:p>
            <a:pPr marL="403225" lvl="1" indent="0">
              <a:buNone/>
            </a:pPr>
            <a:endParaRPr lang="en-US" sz="1600" dirty="0"/>
          </a:p>
          <a:p>
            <a:pPr marL="403225" lvl="1" indent="0">
              <a:buNone/>
            </a:pP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45194" y="5992836"/>
            <a:ext cx="617806" cy="1793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921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65" y="107577"/>
            <a:ext cx="8756515" cy="863094"/>
          </a:xfrm>
        </p:spPr>
        <p:txBody>
          <a:bodyPr>
            <a:normAutofit/>
          </a:bodyPr>
          <a:lstStyle/>
          <a:p>
            <a:r>
              <a:rPr lang="en-US" sz="3600" b="1" dirty="0"/>
              <a:t>Reduction For Early Retirement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9671389"/>
              </p:ext>
            </p:extLst>
          </p:nvPr>
        </p:nvGraphicFramePr>
        <p:xfrm>
          <a:off x="1723629" y="2030453"/>
          <a:ext cx="5686425" cy="388543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89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Reduction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3629" y="1442887"/>
            <a:ext cx="568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Tier  IV</a:t>
            </a:r>
          </a:p>
        </p:txBody>
      </p:sp>
    </p:spTree>
    <p:extLst>
      <p:ext uri="{BB962C8B-B14F-4D97-AF65-F5344CB8AC3E}">
        <p14:creationId xmlns:p14="http://schemas.microsoft.com/office/powerpoint/2010/main" val="22972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>
                <a:solidFill>
                  <a:schemeClr val="tx1"/>
                </a:solidFill>
              </a:rPr>
              <a:t>Service Retirement Example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2200" dirty="0">
                <a:solidFill>
                  <a:schemeClr val="tx1"/>
                </a:solidFill>
              </a:rPr>
              <a:t>Tier IV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9728" y="1444293"/>
            <a:ext cx="4498848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274320">
            <a:normAutofit/>
          </a:bodyPr>
          <a:lstStyle/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Years of Service</a:t>
            </a:r>
          </a:p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(Example 2A)</a:t>
            </a:r>
          </a:p>
          <a:p>
            <a:pPr marL="393192" lvl="1" indent="0">
              <a:buNone/>
            </a:pPr>
            <a:endParaRPr lang="en-US" altLang="en-US" sz="1600" dirty="0"/>
          </a:p>
          <a:p>
            <a:pPr marL="115888" lvl="1" indent="0">
              <a:buNone/>
            </a:pPr>
            <a:r>
              <a:rPr lang="en-US" altLang="en-US" sz="1300" dirty="0"/>
              <a:t>Date of retirement: 		7/1/20</a:t>
            </a:r>
          </a:p>
          <a:p>
            <a:pPr marL="115888" lvl="1" indent="0">
              <a:buNone/>
            </a:pPr>
            <a:r>
              <a:rPr lang="en-US" altLang="en-US" sz="1300" dirty="0"/>
              <a:t>Age:			62	</a:t>
            </a:r>
          </a:p>
          <a:p>
            <a:pPr marL="115888" lvl="1" indent="0">
              <a:buNone/>
            </a:pPr>
            <a:r>
              <a:rPr lang="en-US" altLang="en-US" sz="1300" dirty="0"/>
              <a:t>Years of Service:	 	19</a:t>
            </a:r>
          </a:p>
          <a:p>
            <a:pPr marL="115888" lvl="1" indent="0">
              <a:buNone/>
            </a:pPr>
            <a:r>
              <a:rPr lang="en-US" altLang="en-US" sz="1300" dirty="0"/>
              <a:t>FAS:			$85,600 </a:t>
            </a:r>
          </a:p>
          <a:p>
            <a:pPr marL="115888" lvl="1" indent="0">
              <a:buNone/>
            </a:pPr>
            <a:r>
              <a:rPr lang="en-US" altLang="en-US" sz="1300" dirty="0"/>
              <a:t>ASAF:			$  8,400</a:t>
            </a:r>
          </a:p>
          <a:p>
            <a:pPr marL="115888" lvl="1" indent="0">
              <a:buNone/>
            </a:pPr>
            <a:r>
              <a:rPr lang="en-US" altLang="en-US" sz="1300" dirty="0"/>
              <a:t>	</a:t>
            </a:r>
          </a:p>
          <a:p>
            <a:pPr marL="115888" lvl="1" indent="0">
              <a:buNone/>
            </a:pPr>
            <a:endParaRPr lang="en-US" altLang="en-US" sz="1300" dirty="0"/>
          </a:p>
          <a:p>
            <a:pPr marL="115888" lvl="1" indent="0">
              <a:buNone/>
            </a:pPr>
            <a:r>
              <a:rPr lang="en-US" altLang="en-US" sz="1300" dirty="0"/>
              <a:t>$85,600 X 31.73% =$27,160≈ 	 $27,200 	         $8,400 X .094 =$790 ≈ $800 +     </a:t>
            </a:r>
            <a:r>
              <a:rPr lang="en-US" altLang="en-US" sz="1300" u="sng" dirty="0"/>
              <a:t>$ 800</a:t>
            </a:r>
          </a:p>
          <a:p>
            <a:pPr marL="115888" lvl="1" indent="0">
              <a:buNone/>
            </a:pPr>
            <a:r>
              <a:rPr lang="en-US" altLang="en-US" sz="1300" dirty="0"/>
              <a:t>	        	         	          </a:t>
            </a:r>
          </a:p>
          <a:p>
            <a:pPr marL="115888" lvl="1" indent="0">
              <a:buNone/>
            </a:pPr>
            <a:r>
              <a:rPr lang="en-US" altLang="en-US" sz="1300" b="1" dirty="0"/>
              <a:t>Retirement Allowance 	$28,000</a:t>
            </a:r>
          </a:p>
          <a:p>
            <a:pPr marL="115888" indent="0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8848" y="1444293"/>
            <a:ext cx="4041775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274320">
            <a:normAutofit/>
          </a:bodyPr>
          <a:lstStyle/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Years of Service</a:t>
            </a:r>
          </a:p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(Example 2B)</a:t>
            </a:r>
          </a:p>
          <a:p>
            <a:pPr marL="393192" lvl="1" indent="0">
              <a:lnSpc>
                <a:spcPct val="90000"/>
              </a:lnSpc>
              <a:buNone/>
            </a:pPr>
            <a:endParaRPr lang="en-US" altLang="en-US" sz="1600" dirty="0"/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Date of retirement :		7/1/21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Age:			63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Years of Service:	 	20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FAS:			$86,800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ASAF:			$ 8,900 				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dirty="0"/>
          </a:p>
          <a:p>
            <a:pPr marL="119063" lvl="1" indent="0">
              <a:buNone/>
            </a:pPr>
            <a:r>
              <a:rPr lang="en-US" altLang="en-US" sz="1300" dirty="0"/>
              <a:t>$86,800 X 40% =$34,720≈ 	$34,700 	  </a:t>
            </a:r>
          </a:p>
          <a:p>
            <a:pPr marL="119063" lvl="1" indent="0">
              <a:buNone/>
            </a:pPr>
            <a:r>
              <a:rPr lang="en-US" altLang="en-US" sz="1300" dirty="0"/>
              <a:t>$8900 X .0974 =$866 ≈$900  + </a:t>
            </a:r>
            <a:r>
              <a:rPr lang="en-US" altLang="en-US" sz="1300" u="sng" dirty="0"/>
              <a:t>$   900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     		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b="1" dirty="0"/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b="1" dirty="0"/>
              <a:t>Retirement Allowance 	$35,600 </a:t>
            </a:r>
            <a:r>
              <a:rPr lang="en-US" altLang="en-US" sz="1300" dirty="0"/>
              <a:t>	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dirty="0"/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Difference for 1 year =$7,600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9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>
                <a:solidFill>
                  <a:schemeClr val="tx1"/>
                </a:solidFill>
              </a:rPr>
              <a:t>Service Retirement Example 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2200" dirty="0">
                <a:solidFill>
                  <a:schemeClr val="tx1"/>
                </a:solidFill>
              </a:rPr>
              <a:t>Tier IV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109728" y="1444293"/>
            <a:ext cx="4498848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548640">
            <a:noAutofit/>
          </a:bodyPr>
          <a:lstStyle/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Years of Service</a:t>
            </a:r>
          </a:p>
          <a:p>
            <a:pPr marL="393192" lvl="1" indent="0" algn="ctr"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(Example 1A)</a:t>
            </a:r>
          </a:p>
          <a:p>
            <a:pPr marL="393192" lvl="1" indent="0" algn="ctr">
              <a:buNone/>
            </a:pPr>
            <a:endParaRPr lang="en-US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5888" lvl="1" indent="0">
              <a:buNone/>
            </a:pPr>
            <a:r>
              <a:rPr lang="en-US" altLang="en-US" sz="1300" dirty="0"/>
              <a:t>Date of retirement:		7/1/20</a:t>
            </a:r>
          </a:p>
          <a:p>
            <a:pPr marL="115888" lvl="1" indent="0">
              <a:buNone/>
            </a:pPr>
            <a:r>
              <a:rPr lang="en-US" altLang="en-US" sz="1300" dirty="0"/>
              <a:t>Age at retirement:		57</a:t>
            </a:r>
          </a:p>
          <a:p>
            <a:pPr marL="115888" lvl="1" indent="0">
              <a:buNone/>
            </a:pPr>
            <a:r>
              <a:rPr lang="en-US" altLang="en-US" sz="1300" dirty="0"/>
              <a:t>Years of Service:		29</a:t>
            </a:r>
          </a:p>
          <a:p>
            <a:pPr marL="115888" lvl="1" indent="0">
              <a:buNone/>
            </a:pPr>
            <a:r>
              <a:rPr lang="en-US" altLang="en-US" sz="1300" dirty="0"/>
              <a:t>FAS:			$100,049 </a:t>
            </a:r>
          </a:p>
          <a:p>
            <a:pPr marL="115888" lvl="1" indent="0">
              <a:buNone/>
            </a:pPr>
            <a:r>
              <a:rPr lang="en-US" altLang="en-US" sz="1300" dirty="0"/>
              <a:t>ASAF: 			$12,000 			</a:t>
            </a:r>
          </a:p>
          <a:p>
            <a:pPr marL="115888" lvl="1" indent="0">
              <a:buNone/>
            </a:pPr>
            <a:r>
              <a:rPr lang="en-US" altLang="en-US" sz="1300" dirty="0"/>
              <a:t>$100,049 X 58% =$58,028 X .79 = $45,842≈</a:t>
            </a:r>
          </a:p>
          <a:p>
            <a:pPr marL="115888" lvl="1" indent="0">
              <a:buNone/>
            </a:pPr>
            <a:endParaRPr lang="en-US" altLang="en-US" sz="1300" dirty="0"/>
          </a:p>
          <a:p>
            <a:pPr marL="115888" lvl="1" indent="0">
              <a:buNone/>
            </a:pPr>
            <a:r>
              <a:rPr lang="en-US" altLang="en-US" sz="1300" dirty="0"/>
              <a:t>			         $45,800</a:t>
            </a:r>
          </a:p>
          <a:p>
            <a:pPr marL="115888" lvl="1" indent="0">
              <a:buNone/>
            </a:pPr>
            <a:r>
              <a:rPr lang="en-US" altLang="en-US" sz="1300" dirty="0"/>
              <a:t>ASAF = $12,000 X .0861 =$1,033≈ + </a:t>
            </a:r>
            <a:r>
              <a:rPr lang="en-US" altLang="en-US" sz="1300" u="sng" dirty="0"/>
              <a:t>$ 1,000</a:t>
            </a:r>
            <a:endParaRPr lang="en-US" altLang="en-US" sz="1300" dirty="0"/>
          </a:p>
          <a:p>
            <a:pPr marL="115888" lvl="1" indent="0">
              <a:buNone/>
            </a:pPr>
            <a:endParaRPr lang="en-US" altLang="en-US" sz="1300" dirty="0"/>
          </a:p>
          <a:p>
            <a:pPr marL="115888" lvl="1" indent="0">
              <a:buNone/>
            </a:pPr>
            <a:r>
              <a:rPr lang="en-US" altLang="en-US" sz="1300" b="1" dirty="0"/>
              <a:t>Retirement Allowance	       $ 46,800 </a:t>
            </a:r>
            <a:r>
              <a:rPr lang="en-US" altLang="en-US" sz="1400" dirty="0"/>
              <a:t>	</a:t>
            </a:r>
            <a:r>
              <a:rPr lang="en-US" altLang="en-US" sz="1600" dirty="0"/>
              <a:t>	</a:t>
            </a:r>
          </a:p>
          <a:p>
            <a:pPr>
              <a:buFont typeface="Tahoma" charset="0"/>
              <a:buChar char="-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8848" y="1444293"/>
            <a:ext cx="4498848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274320">
            <a:normAutofit/>
          </a:bodyPr>
          <a:lstStyle/>
          <a:p>
            <a:pPr marL="109728" indent="0" algn="ctr">
              <a:lnSpc>
                <a:spcPct val="90000"/>
              </a:lnSpc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Years of Service</a:t>
            </a:r>
          </a:p>
          <a:p>
            <a:pPr marL="393192" lvl="1" indent="0" algn="ctr">
              <a:lnSpc>
                <a:spcPct val="90000"/>
              </a:lnSpc>
              <a:buNone/>
            </a:pPr>
            <a:r>
              <a:rPr lang="en-US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(Example 1B)</a:t>
            </a:r>
          </a:p>
          <a:p>
            <a:pPr marL="393192" lvl="1" indent="0" algn="ctr">
              <a:lnSpc>
                <a:spcPct val="90000"/>
              </a:lnSpc>
              <a:buNone/>
            </a:pPr>
            <a:endParaRPr lang="en-US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5888" lvl="1" indent="0">
              <a:lnSpc>
                <a:spcPct val="90000"/>
              </a:lnSpc>
              <a:buNone/>
            </a:pPr>
            <a:r>
              <a:rPr lang="en-US" altLang="en-US" sz="1300" dirty="0"/>
              <a:t>Date of retirement       	7/1/21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Age at retirement	  	58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Years of Service	  	30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FAS		   	$100,049 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ASAF			$12,600 				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dirty="0"/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$100,049 X 60% =$60,029≈ 	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dirty="0"/>
          </a:p>
          <a:p>
            <a:pPr marL="119063" lvl="1" indent="0">
              <a:spcBef>
                <a:spcPts val="0"/>
              </a:spcBef>
              <a:buNone/>
            </a:pPr>
            <a:r>
              <a:rPr lang="en-US" altLang="en-US" sz="1300" dirty="0"/>
              <a:t>			         $60,000</a:t>
            </a:r>
          </a:p>
          <a:p>
            <a:pPr marL="119063" lvl="1" indent="0">
              <a:spcBef>
                <a:spcPts val="0"/>
              </a:spcBef>
              <a:buNone/>
            </a:pPr>
            <a:r>
              <a:rPr lang="en-US" altLang="en-US" sz="1300" dirty="0"/>
              <a:t>ASAF = $12,600 X .0871 =$1,097 ≈ + </a:t>
            </a:r>
            <a:r>
              <a:rPr lang="en-US" altLang="en-US" sz="1300" u="sng" dirty="0"/>
              <a:t>$1,100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	 		</a:t>
            </a:r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b="1" dirty="0"/>
              <a:t>Retirement Allowance  	        $61,100</a:t>
            </a:r>
          </a:p>
          <a:p>
            <a:pPr marL="119063" lvl="1" indent="0">
              <a:lnSpc>
                <a:spcPct val="90000"/>
              </a:lnSpc>
              <a:buNone/>
            </a:pPr>
            <a:endParaRPr lang="en-US" altLang="en-US" sz="1300" dirty="0"/>
          </a:p>
          <a:p>
            <a:pPr marL="119063" lvl="1" indent="0">
              <a:lnSpc>
                <a:spcPct val="90000"/>
              </a:lnSpc>
              <a:buNone/>
            </a:pPr>
            <a:r>
              <a:rPr lang="en-US" altLang="en-US" sz="1300" dirty="0"/>
              <a:t>Difference for 1 year = $14,300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71244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dirty="0">
                <a:solidFill>
                  <a:schemeClr val="tx1"/>
                </a:solidFill>
              </a:rPr>
              <a:t>Service Retirement Example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2200" dirty="0">
                <a:solidFill>
                  <a:schemeClr val="tx1"/>
                </a:solidFill>
              </a:rPr>
              <a:t>Tier IV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109728" y="1444294"/>
            <a:ext cx="4498848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119063" lvl="1" indent="0" algn="ctr">
              <a:buNone/>
            </a:pP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opt-in 55/25 Plan</a:t>
            </a:r>
          </a:p>
          <a:p>
            <a:pPr marL="115888" lvl="1" indent="-7938" algn="ctr">
              <a:buNone/>
            </a:pPr>
            <a:endParaRPr lang="en-US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063" lvl="1" indent="0">
              <a:buNone/>
            </a:pPr>
            <a:r>
              <a:rPr lang="en-US" altLang="en-US" sz="2600" dirty="0"/>
              <a:t>Date of retirement:		7/1/2020</a:t>
            </a:r>
          </a:p>
          <a:p>
            <a:pPr marL="119063" lvl="1" indent="0">
              <a:buNone/>
            </a:pPr>
            <a:r>
              <a:rPr lang="en-US" altLang="en-US" sz="2600" dirty="0"/>
              <a:t>Age:			57</a:t>
            </a:r>
          </a:p>
          <a:p>
            <a:pPr marL="119063" lvl="1" indent="0">
              <a:buNone/>
            </a:pPr>
            <a:r>
              <a:rPr lang="en-US" altLang="en-US" sz="2600" dirty="0"/>
              <a:t>Years of Service:		28</a:t>
            </a:r>
          </a:p>
          <a:p>
            <a:pPr marL="119063" lvl="1" indent="0">
              <a:buNone/>
            </a:pPr>
            <a:r>
              <a:rPr lang="en-US" altLang="en-US" sz="2600" dirty="0"/>
              <a:t>FAS:		              $100,000 </a:t>
            </a:r>
          </a:p>
          <a:p>
            <a:pPr marL="119063" lvl="1" indent="0">
              <a:buNone/>
            </a:pPr>
            <a:r>
              <a:rPr lang="en-US" altLang="en-US" sz="2600" dirty="0"/>
              <a:t>ASAF:	 	              $ 12,000 	</a:t>
            </a:r>
          </a:p>
          <a:p>
            <a:pPr marL="119063" lvl="1" indent="0">
              <a:buNone/>
            </a:pPr>
            <a:endParaRPr lang="en-US" altLang="en-US" sz="2600" dirty="0"/>
          </a:p>
          <a:p>
            <a:pPr marL="119063" lvl="1" indent="0">
              <a:buNone/>
            </a:pPr>
            <a:r>
              <a:rPr lang="en-US" altLang="en-US" sz="2600" dirty="0"/>
              <a:t>				</a:t>
            </a:r>
          </a:p>
          <a:p>
            <a:pPr marL="119063" lvl="1" indent="0">
              <a:buNone/>
            </a:pPr>
            <a:r>
              <a:rPr lang="en-US" altLang="en-US" sz="2200" dirty="0"/>
              <a:t>$100,000 X 56% = $56,000 x .79≈ $  44,200</a:t>
            </a:r>
          </a:p>
          <a:p>
            <a:pPr marL="119063" lvl="1" indent="0">
              <a:buNone/>
            </a:pPr>
            <a:r>
              <a:rPr lang="en-US" altLang="en-US" sz="2200" dirty="0"/>
              <a:t>$12,000 X .0861  ≈		     </a:t>
            </a:r>
            <a:r>
              <a:rPr lang="en-US" altLang="en-US" sz="2200" u="sng" dirty="0"/>
              <a:t>$    1,000</a:t>
            </a:r>
          </a:p>
          <a:p>
            <a:pPr marL="119063" lvl="1" indent="0">
              <a:buNone/>
            </a:pPr>
            <a:endParaRPr lang="en-US" altLang="en-US" sz="2200" dirty="0"/>
          </a:p>
          <a:p>
            <a:pPr marL="119063" lvl="1" indent="0">
              <a:buNone/>
            </a:pPr>
            <a:r>
              <a:rPr lang="en-US" altLang="en-US" sz="2200" dirty="0"/>
              <a:t>	     		</a:t>
            </a:r>
          </a:p>
          <a:p>
            <a:pPr marL="119063" lvl="1" indent="0">
              <a:buNone/>
            </a:pPr>
            <a:r>
              <a:rPr lang="en-US" altLang="en-US" sz="2200" b="1" dirty="0"/>
              <a:t>Retirement Allowance ≈ 	   $  45,200 </a:t>
            </a:r>
            <a:r>
              <a:rPr lang="en-US" altLang="en-US" sz="2200" dirty="0"/>
              <a:t>			</a:t>
            </a:r>
          </a:p>
          <a:p>
            <a:pPr marL="119063" indent="0"/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276" y="1444294"/>
            <a:ext cx="4498848" cy="467258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alt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Opted-In 55/25 Plan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altLang="en-US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lnSpc>
                <a:spcPct val="120000"/>
              </a:lnSpc>
              <a:buNone/>
            </a:pPr>
            <a:endParaRPr lang="en-US" altLang="en-US" sz="2900" dirty="0"/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Date of retirement:		7/1/2020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Age:			57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Years of Service :		28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FAS:			$100,000 	    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ASAF:			 $ 12,000 		    			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				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$100,000 X 56% =		$  56,000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$12,000 X .0861  ≈	+	</a:t>
            </a:r>
            <a:r>
              <a:rPr lang="en-US" altLang="en-US" sz="2400" u="sng" dirty="0"/>
              <a:t>$    1,000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		     	</a:t>
            </a:r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b="1" dirty="0"/>
              <a:t>Retirement Allowance ≈ 	$  57,000</a:t>
            </a:r>
          </a:p>
          <a:p>
            <a:pPr marL="115888" lvl="1" indent="0">
              <a:lnSpc>
                <a:spcPct val="120000"/>
              </a:lnSpc>
              <a:buNone/>
            </a:pPr>
            <a:endParaRPr lang="en-US" altLang="en-US" sz="2400" dirty="0"/>
          </a:p>
          <a:p>
            <a:pPr marL="115888" lvl="1" indent="0">
              <a:lnSpc>
                <a:spcPct val="120000"/>
              </a:lnSpc>
              <a:buNone/>
            </a:pPr>
            <a:r>
              <a:rPr lang="en-US" altLang="en-US" sz="2400" dirty="0"/>
              <a:t>Difference for opting-in ≈  $  11,800 per year</a:t>
            </a:r>
          </a:p>
          <a:p>
            <a:pPr marL="0">
              <a:lnSpc>
                <a:spcPct val="120000"/>
              </a:lnSpc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274638"/>
            <a:ext cx="8534400" cy="70072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Options Available at 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2560" y="1600200"/>
            <a:ext cx="6492240" cy="487375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/>
              <a:t>Maximum</a:t>
            </a:r>
          </a:p>
          <a:p>
            <a:pPr>
              <a:buFont typeface="Arial"/>
              <a:buChar char="•"/>
            </a:pPr>
            <a:r>
              <a:rPr lang="en-US" dirty="0"/>
              <a:t>Option 1</a:t>
            </a:r>
          </a:p>
          <a:p>
            <a:pPr>
              <a:buFont typeface="Arial"/>
              <a:buChar char="•"/>
            </a:pPr>
            <a:r>
              <a:rPr lang="en-US" dirty="0"/>
              <a:t>Option 2</a:t>
            </a:r>
          </a:p>
          <a:p>
            <a:pPr>
              <a:buFont typeface="Arial"/>
              <a:buChar char="•"/>
            </a:pPr>
            <a:r>
              <a:rPr lang="en-US" dirty="0"/>
              <a:t>Option 3 (five year certain)</a:t>
            </a:r>
          </a:p>
          <a:p>
            <a:pPr>
              <a:buFont typeface="Arial"/>
              <a:buChar char="•"/>
            </a:pPr>
            <a:r>
              <a:rPr lang="en-US" dirty="0"/>
              <a:t>Option 4 (10 year certain)</a:t>
            </a:r>
          </a:p>
          <a:p>
            <a:pPr>
              <a:buFont typeface="Arial"/>
              <a:buChar char="•"/>
            </a:pPr>
            <a:r>
              <a:rPr lang="en-US" dirty="0"/>
              <a:t>Option 5-1 (pop-up on Option 1)</a:t>
            </a:r>
          </a:p>
          <a:p>
            <a:pPr>
              <a:buFont typeface="Arial"/>
              <a:buChar char="•"/>
            </a:pPr>
            <a:r>
              <a:rPr lang="en-US" dirty="0"/>
              <a:t>Option 5-2 (pop-up on Option 2)</a:t>
            </a:r>
          </a:p>
        </p:txBody>
      </p:sp>
    </p:spTree>
    <p:extLst>
      <p:ext uri="{BB962C8B-B14F-4D97-AF65-F5344CB8AC3E}">
        <p14:creationId xmlns:p14="http://schemas.microsoft.com/office/powerpoint/2010/main" val="540709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422</Words>
  <Application>Microsoft Office PowerPoint</Application>
  <PresentationFormat>On-screen Show (4:3)</PresentationFormat>
  <Paragraphs>183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Arial</vt:lpstr>
      <vt:lpstr>Century Schoolbook</vt:lpstr>
      <vt:lpstr>Tahoma</vt:lpstr>
      <vt:lpstr>Wingdings</vt:lpstr>
      <vt:lpstr>Wingdings 2</vt:lpstr>
      <vt:lpstr>Oriel</vt:lpstr>
      <vt:lpstr>PENSION &amp; RETIREMENT</vt:lpstr>
      <vt:lpstr>Membership Service</vt:lpstr>
      <vt:lpstr>Beneficiaries</vt:lpstr>
      <vt:lpstr>Computation of Allowance Service Retirement</vt:lpstr>
      <vt:lpstr>Reduction For Early Retirement</vt:lpstr>
      <vt:lpstr>Service Retirement Example Tier IV</vt:lpstr>
      <vt:lpstr>Service Retirement Example  Tier IV</vt:lpstr>
      <vt:lpstr>Service Retirement Example Tier IV</vt:lpstr>
      <vt:lpstr>Options Available at Retirement</vt:lpstr>
      <vt:lpstr>TDA Investment Options</vt:lpstr>
    </vt:vector>
  </TitlesOfParts>
  <Company>NYC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Workshop</dc:title>
  <dc:creator>User</dc:creator>
  <cp:lastModifiedBy>Frank Panebianco</cp:lastModifiedBy>
  <cp:revision>34</cp:revision>
  <dcterms:created xsi:type="dcterms:W3CDTF">2012-03-12T13:03:09Z</dcterms:created>
  <dcterms:modified xsi:type="dcterms:W3CDTF">2020-06-17T16:26:28Z</dcterms:modified>
</cp:coreProperties>
</file>